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65" r:id="rId2"/>
    <p:sldId id="370" r:id="rId3"/>
    <p:sldId id="320" r:id="rId4"/>
    <p:sldId id="321" r:id="rId5"/>
    <p:sldId id="322" r:id="rId6"/>
    <p:sldId id="369" r:id="rId7"/>
    <p:sldId id="323" r:id="rId8"/>
    <p:sldId id="324" r:id="rId9"/>
    <p:sldId id="310" r:id="rId10"/>
    <p:sldId id="326" r:id="rId11"/>
    <p:sldId id="327" r:id="rId12"/>
    <p:sldId id="365" r:id="rId13"/>
    <p:sldId id="328" r:id="rId14"/>
    <p:sldId id="331" r:id="rId15"/>
    <p:sldId id="329" r:id="rId16"/>
    <p:sldId id="330" r:id="rId17"/>
    <p:sldId id="334" r:id="rId18"/>
    <p:sldId id="335" r:id="rId19"/>
    <p:sldId id="336" r:id="rId20"/>
    <p:sldId id="337" r:id="rId21"/>
    <p:sldId id="338" r:id="rId22"/>
    <p:sldId id="339" r:id="rId23"/>
    <p:sldId id="340" r:id="rId24"/>
    <p:sldId id="332" r:id="rId25"/>
    <p:sldId id="333" r:id="rId26"/>
    <p:sldId id="341" r:id="rId27"/>
    <p:sldId id="342" r:id="rId28"/>
    <p:sldId id="343" r:id="rId29"/>
    <p:sldId id="344" r:id="rId30"/>
    <p:sldId id="345" r:id="rId31"/>
    <p:sldId id="346" r:id="rId32"/>
    <p:sldId id="347" r:id="rId33"/>
    <p:sldId id="348" r:id="rId34"/>
    <p:sldId id="349" r:id="rId35"/>
    <p:sldId id="350" r:id="rId36"/>
    <p:sldId id="351" r:id="rId37"/>
    <p:sldId id="352" r:id="rId38"/>
    <p:sldId id="353" r:id="rId39"/>
    <p:sldId id="354" r:id="rId40"/>
    <p:sldId id="355" r:id="rId41"/>
    <p:sldId id="356" r:id="rId42"/>
    <p:sldId id="357" r:id="rId43"/>
    <p:sldId id="358" r:id="rId44"/>
    <p:sldId id="359" r:id="rId45"/>
    <p:sldId id="360" r:id="rId46"/>
    <p:sldId id="361" r:id="rId47"/>
    <p:sldId id="362" r:id="rId48"/>
    <p:sldId id="363" r:id="rId49"/>
    <p:sldId id="366" r:id="rId50"/>
    <p:sldId id="367" r:id="rId51"/>
    <p:sldId id="368" r:id="rId52"/>
    <p:sldId id="364" r:id="rId53"/>
  </p:sldIdLst>
  <p:sldSz cx="12188825" cy="6858000"/>
  <p:notesSz cx="6858000" cy="9144000"/>
  <p:custDataLst>
    <p:tags r:id="rId5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6E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9533" autoAdjust="0"/>
  </p:normalViewPr>
  <p:slideViewPr>
    <p:cSldViewPr showGuides="1">
      <p:cViewPr varScale="1">
        <p:scale>
          <a:sx n="59" d="100"/>
          <a:sy n="59" d="100"/>
        </p:scale>
        <p:origin x="1140" y="4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1/20/2018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1/20/2018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09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859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1/20/2018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1/20/2018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1/20/2018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1/20/2018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1/20/2018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1/20/2018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1/20/2018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1/20/2018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1/20/2018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1/20/2018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1/20/2018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D" dirty="0" smtClean="0"/>
              <a:t/>
            </a:r>
            <a:br>
              <a:rPr lang="en-ID" dirty="0" smtClean="0"/>
            </a:br>
            <a:r>
              <a:rPr lang="en-ID" dirty="0" smtClean="0"/>
              <a:t>WORKSHOP</a:t>
            </a:r>
            <a:br>
              <a:rPr lang="en-ID" dirty="0" smtClean="0"/>
            </a:br>
            <a:r>
              <a:rPr lang="en-ID" dirty="0" smtClean="0"/>
              <a:t>Machine Learning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Created by : Sofian fadli, s.t.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404664"/>
            <a:ext cx="9144001" cy="699864"/>
          </a:xfrm>
        </p:spPr>
        <p:txBody>
          <a:bodyPr/>
          <a:lstStyle/>
          <a:p>
            <a:r>
              <a:rPr lang="en-ID" dirty="0" smtClean="0"/>
              <a:t>Library Python for 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111" y="1412776"/>
            <a:ext cx="7812680" cy="4392488"/>
          </a:xfrm>
        </p:spPr>
      </p:pic>
    </p:spTree>
    <p:extLst>
      <p:ext uri="{BB962C8B-B14F-4D97-AF65-F5344CB8AC3E}">
        <p14:creationId xmlns:p14="http://schemas.microsoft.com/office/powerpoint/2010/main" val="87991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Course - 1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smtClean="0"/>
              <a:t>Data </a:t>
            </a:r>
            <a:r>
              <a:rPr lang="en-ID" dirty="0" err="1" smtClean="0"/>
              <a:t>preprocessing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380" y="1196752"/>
            <a:ext cx="3312368" cy="322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99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134490" y="620688"/>
            <a:ext cx="165618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/>
              <a:t>Start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134490" y="1628800"/>
            <a:ext cx="165618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/>
              <a:t>Get Dataset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5134490" y="2636912"/>
            <a:ext cx="165618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/>
              <a:t>Import Libraries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134490" y="3645024"/>
            <a:ext cx="165618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/>
              <a:t>Import Dataset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134490" y="4725144"/>
            <a:ext cx="165618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/>
              <a:t>Correct Missing data</a:t>
            </a:r>
            <a:endParaRPr lang="en-US" dirty="0"/>
          </a:p>
        </p:txBody>
      </p:sp>
      <p:cxnSp>
        <p:nvCxnSpPr>
          <p:cNvPr id="8" name="Straight Arrow Connector 7"/>
          <p:cNvCxnSpPr>
            <a:stCxn id="2" idx="2"/>
            <a:endCxn id="3" idx="0"/>
          </p:cNvCxnSpPr>
          <p:nvPr/>
        </p:nvCxnSpPr>
        <p:spPr>
          <a:xfrm>
            <a:off x="5962582" y="1268760"/>
            <a:ext cx="0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3" idx="2"/>
            <a:endCxn id="4" idx="0"/>
          </p:cNvCxnSpPr>
          <p:nvPr/>
        </p:nvCxnSpPr>
        <p:spPr>
          <a:xfrm>
            <a:off x="5962582" y="2276872"/>
            <a:ext cx="0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2"/>
            <a:endCxn id="5" idx="0"/>
          </p:cNvCxnSpPr>
          <p:nvPr/>
        </p:nvCxnSpPr>
        <p:spPr>
          <a:xfrm>
            <a:off x="5962582" y="3284984"/>
            <a:ext cx="0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2"/>
            <a:endCxn id="6" idx="0"/>
          </p:cNvCxnSpPr>
          <p:nvPr/>
        </p:nvCxnSpPr>
        <p:spPr>
          <a:xfrm>
            <a:off x="5962582" y="4293096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5602542" y="5661248"/>
            <a:ext cx="720080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/>
              <a:t>A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6" idx="2"/>
            <a:endCxn id="15" idx="0"/>
          </p:cNvCxnSpPr>
          <p:nvPr/>
        </p:nvCxnSpPr>
        <p:spPr>
          <a:xfrm>
            <a:off x="5962582" y="5373216"/>
            <a:ext cx="0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7642584" y="1660794"/>
            <a:ext cx="165618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/>
              <a:t>Manage Categorical Data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7642584" y="2668906"/>
            <a:ext cx="165618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/>
              <a:t>Splitting Dataset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7642584" y="3677018"/>
            <a:ext cx="165618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/>
              <a:t>Feature Scaling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7642584" y="4757138"/>
            <a:ext cx="165618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/>
              <a:t>Data </a:t>
            </a:r>
            <a:r>
              <a:rPr lang="en-ID" dirty="0" err="1" smtClean="0"/>
              <a:t>Preprocessing</a:t>
            </a:r>
            <a:r>
              <a:rPr lang="en-ID" dirty="0" smtClean="0"/>
              <a:t> Template</a:t>
            </a:r>
            <a:endParaRPr lang="en-US" dirty="0"/>
          </a:p>
        </p:txBody>
      </p:sp>
      <p:cxnSp>
        <p:nvCxnSpPr>
          <p:cNvPr id="24" name="Straight Arrow Connector 23"/>
          <p:cNvCxnSpPr>
            <a:endCxn id="20" idx="0"/>
          </p:cNvCxnSpPr>
          <p:nvPr/>
        </p:nvCxnSpPr>
        <p:spPr>
          <a:xfrm>
            <a:off x="8470676" y="1300754"/>
            <a:ext cx="0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0" idx="2"/>
            <a:endCxn id="21" idx="0"/>
          </p:cNvCxnSpPr>
          <p:nvPr/>
        </p:nvCxnSpPr>
        <p:spPr>
          <a:xfrm>
            <a:off x="8470676" y="2308866"/>
            <a:ext cx="0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1" idx="2"/>
            <a:endCxn id="22" idx="0"/>
          </p:cNvCxnSpPr>
          <p:nvPr/>
        </p:nvCxnSpPr>
        <p:spPr>
          <a:xfrm>
            <a:off x="8470676" y="3316978"/>
            <a:ext cx="0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2" idx="2"/>
            <a:endCxn id="23" idx="0"/>
          </p:cNvCxnSpPr>
          <p:nvPr/>
        </p:nvCxnSpPr>
        <p:spPr>
          <a:xfrm>
            <a:off x="8470676" y="4325090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3" idx="2"/>
          </p:cNvCxnSpPr>
          <p:nvPr/>
        </p:nvCxnSpPr>
        <p:spPr>
          <a:xfrm>
            <a:off x="8470676" y="5405210"/>
            <a:ext cx="0" cy="286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8110636" y="620688"/>
            <a:ext cx="720080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/>
              <a:t>A</a:t>
            </a:r>
            <a:endParaRPr lang="en-US" dirty="0"/>
          </a:p>
        </p:txBody>
      </p:sp>
      <p:sp>
        <p:nvSpPr>
          <p:cNvPr id="32" name="Rounded Rectangle 31"/>
          <p:cNvSpPr/>
          <p:nvPr/>
        </p:nvSpPr>
        <p:spPr>
          <a:xfrm>
            <a:off x="7654004" y="5691369"/>
            <a:ext cx="165618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/>
              <a:t>END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09836" y="4149080"/>
            <a:ext cx="337274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600" b="1" dirty="0" smtClean="0"/>
              <a:t>Diagram </a:t>
            </a:r>
            <a:r>
              <a:rPr lang="en-ID" sz="2600" b="1" dirty="0" err="1" smtClean="0"/>
              <a:t>Alir</a:t>
            </a:r>
            <a:endParaRPr lang="en-ID" sz="2600" b="1" dirty="0" smtClean="0"/>
          </a:p>
          <a:p>
            <a:r>
              <a:rPr lang="en-ID" sz="2600" b="1" dirty="0" smtClean="0"/>
              <a:t>Data </a:t>
            </a:r>
            <a:r>
              <a:rPr lang="en-ID" sz="2600" b="1" dirty="0" err="1" smtClean="0"/>
              <a:t>Preprocessing</a:t>
            </a: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416427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96" y="2060848"/>
            <a:ext cx="11405347" cy="33843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02124" y="1052736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3600" b="1" dirty="0" smtClean="0"/>
              <a:t>Our Dataset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76323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02124" y="692696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 smtClean="0"/>
              <a:t>Independent Variables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318548" y="687016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/>
              <a:t>D</a:t>
            </a:r>
            <a:r>
              <a:rPr lang="en-ID" dirty="0" smtClean="0"/>
              <a:t>ependent Variables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219" y="2132856"/>
            <a:ext cx="5730321" cy="3888432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3286100" y="2636912"/>
            <a:ext cx="3672408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510236" y="1412776"/>
            <a:ext cx="0" cy="1080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303389" y="2636912"/>
            <a:ext cx="1352992" cy="504056"/>
          </a:xfrm>
          <a:prstGeom prst="ellipse">
            <a:avLst/>
          </a:prstGeom>
          <a:noFill/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8182644" y="1412776"/>
            <a:ext cx="144016" cy="1080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71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4620669" y="1628800"/>
            <a:ext cx="2376264" cy="100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/>
              <a:t>Dataset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2055201" y="3356992"/>
            <a:ext cx="2376264" cy="12241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/>
              <a:t>.</a:t>
            </a:r>
            <a:r>
              <a:rPr lang="en-ID" dirty="0" err="1" smtClean="0"/>
              <a:t>csv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7030516" y="3356992"/>
            <a:ext cx="2592288" cy="12241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/>
              <a:t>.</a:t>
            </a:r>
            <a:r>
              <a:rPr lang="en-ID" dirty="0" err="1" smtClean="0"/>
              <a:t>tsv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222204" y="2708920"/>
            <a:ext cx="576064" cy="57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886500" y="2636912"/>
            <a:ext cx="576064" cy="57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02491" y="4797152"/>
            <a:ext cx="2565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 smtClean="0"/>
              <a:t>Comma Separator Values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996933" y="4797152"/>
            <a:ext cx="2565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 smtClean="0"/>
              <a:t>Tab Separator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39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12" y="2564904"/>
            <a:ext cx="5501006" cy="17281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30522" y="1268760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3600" b="1" dirty="0" smtClean="0"/>
              <a:t>Import the libraries</a:t>
            </a:r>
            <a:endParaRPr lang="en-US" sz="3600" b="1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222204" y="3212976"/>
            <a:ext cx="28803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194818" y="3501008"/>
            <a:ext cx="9077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222204" y="3933056"/>
            <a:ext cx="28803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246540" y="3024820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smtClean="0"/>
              <a:t>Mathematics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246540" y="3316342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smtClean="0"/>
              <a:t>Plot graph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246540" y="3748390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smtClean="0"/>
              <a:t>Manage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4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2" y="1628800"/>
            <a:ext cx="8965371" cy="50405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74132" y="980728"/>
            <a:ext cx="41764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200" b="1" dirty="0" smtClean="0"/>
              <a:t>Set Working Directory</a:t>
            </a:r>
            <a:endParaRPr lang="en-US" sz="2200" b="1" dirty="0"/>
          </a:p>
        </p:txBody>
      </p:sp>
      <p:sp>
        <p:nvSpPr>
          <p:cNvPr id="5" name="Oval 4"/>
          <p:cNvSpPr/>
          <p:nvPr/>
        </p:nvSpPr>
        <p:spPr>
          <a:xfrm>
            <a:off x="6382444" y="1916832"/>
            <a:ext cx="136815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71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2" y="2492896"/>
            <a:ext cx="11656644" cy="35472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50196" y="1556792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800" b="1" dirty="0" smtClean="0"/>
              <a:t>Import the dataset</a:t>
            </a:r>
            <a:endParaRPr lang="en-US" sz="2800" b="1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782044" y="2080012"/>
            <a:ext cx="1656184" cy="2285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33772" y="4365104"/>
            <a:ext cx="309634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2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2" y="2492896"/>
            <a:ext cx="11656644" cy="35472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50196" y="1556792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800" b="1" dirty="0" smtClean="0"/>
              <a:t>Import the dataset</a:t>
            </a:r>
            <a:endParaRPr lang="en-US" sz="2800" b="1" dirty="0"/>
          </a:p>
        </p:txBody>
      </p:sp>
      <p:sp>
        <p:nvSpPr>
          <p:cNvPr id="4" name="Oval 3"/>
          <p:cNvSpPr/>
          <p:nvPr/>
        </p:nvSpPr>
        <p:spPr>
          <a:xfrm>
            <a:off x="8326660" y="4005064"/>
            <a:ext cx="864096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246540" y="3717032"/>
            <a:ext cx="108012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662364" y="3347700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 err="1" smtClean="0">
                <a:solidFill>
                  <a:schemeClr val="bg1"/>
                </a:solidFill>
              </a:rPr>
              <a:t>Klik</a:t>
            </a:r>
            <a:r>
              <a:rPr lang="en-ID" dirty="0" smtClean="0">
                <a:solidFill>
                  <a:schemeClr val="bg1"/>
                </a:solidFill>
              </a:rPr>
              <a:t> </a:t>
            </a:r>
            <a:r>
              <a:rPr lang="en-ID" dirty="0" err="1" smtClean="0">
                <a:solidFill>
                  <a:schemeClr val="bg1"/>
                </a:solidFill>
              </a:rPr>
              <a:t>disini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07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54" y="3573016"/>
            <a:ext cx="3772282" cy="2315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19" y="332656"/>
            <a:ext cx="3744417" cy="28083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14292" y="332656"/>
            <a:ext cx="619268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600" dirty="0" err="1" smtClean="0"/>
              <a:t>Posisi</a:t>
            </a:r>
            <a:r>
              <a:rPr lang="en-ID" sz="2600" dirty="0" smtClean="0"/>
              <a:t> :</a:t>
            </a:r>
          </a:p>
          <a:p>
            <a:r>
              <a:rPr lang="en-ID" sz="2600" dirty="0" smtClean="0"/>
              <a:t>- Technical Consultant </a:t>
            </a:r>
            <a:r>
              <a:rPr lang="en-ID" sz="2600" dirty="0" err="1" smtClean="0"/>
              <a:t>utk</a:t>
            </a:r>
            <a:r>
              <a:rPr lang="en-ID" sz="2600" dirty="0" smtClean="0"/>
              <a:t> </a:t>
            </a:r>
            <a:r>
              <a:rPr lang="en-ID" sz="2600" dirty="0" err="1" smtClean="0"/>
              <a:t>divisi</a:t>
            </a:r>
            <a:r>
              <a:rPr lang="en-ID" sz="2600" dirty="0" smtClean="0"/>
              <a:t> BI (Business Intelligence)</a:t>
            </a:r>
            <a:endParaRPr lang="en-US" sz="2600" dirty="0"/>
          </a:p>
        </p:txBody>
      </p:sp>
      <p:sp>
        <p:nvSpPr>
          <p:cNvPr id="8" name="TextBox 7"/>
          <p:cNvSpPr txBox="1"/>
          <p:nvPr/>
        </p:nvSpPr>
        <p:spPr>
          <a:xfrm>
            <a:off x="5014292" y="1894473"/>
            <a:ext cx="662473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2600" dirty="0" smtClean="0"/>
              <a:t>Project :</a:t>
            </a:r>
          </a:p>
          <a:p>
            <a:pPr marL="285750" indent="-285750" algn="just">
              <a:buFontTx/>
              <a:buChar char="-"/>
            </a:pPr>
            <a:r>
              <a:rPr lang="en-ID" sz="2600" dirty="0" err="1" smtClean="0"/>
              <a:t>Migrasi</a:t>
            </a:r>
            <a:r>
              <a:rPr lang="en-ID" sz="2600" dirty="0" smtClean="0"/>
              <a:t> Data di </a:t>
            </a:r>
            <a:r>
              <a:rPr lang="en-ID" sz="2600" dirty="0" err="1" smtClean="0"/>
              <a:t>Timezone</a:t>
            </a:r>
            <a:r>
              <a:rPr lang="en-ID" sz="2600" dirty="0" smtClean="0"/>
              <a:t> </a:t>
            </a:r>
            <a:r>
              <a:rPr lang="en-ID" sz="2600" dirty="0" err="1" smtClean="0"/>
              <a:t>menggunakan</a:t>
            </a:r>
            <a:r>
              <a:rPr lang="en-ID" sz="2600" dirty="0" smtClean="0"/>
              <a:t> </a:t>
            </a:r>
            <a:r>
              <a:rPr lang="en-ID" sz="2600" dirty="0" err="1" smtClean="0"/>
              <a:t>Pentaho</a:t>
            </a:r>
            <a:endParaRPr lang="en-ID" sz="2600" dirty="0" smtClean="0"/>
          </a:p>
          <a:p>
            <a:pPr marL="285750" indent="-285750" algn="just">
              <a:buFontTx/>
              <a:buChar char="-"/>
            </a:pPr>
            <a:r>
              <a:rPr lang="en-ID" sz="2600" dirty="0" smtClean="0"/>
              <a:t>Project OBD II Reader </a:t>
            </a:r>
            <a:r>
              <a:rPr lang="en-ID" sz="2600" dirty="0" err="1" smtClean="0"/>
              <a:t>menggunakan</a:t>
            </a:r>
            <a:r>
              <a:rPr lang="en-ID" sz="2600" dirty="0" smtClean="0"/>
              <a:t> Raspberry PI </a:t>
            </a:r>
            <a:r>
              <a:rPr lang="en-ID" sz="2600" dirty="0" err="1" smtClean="0"/>
              <a:t>dan</a:t>
            </a:r>
            <a:r>
              <a:rPr lang="en-ID" sz="2600" dirty="0" smtClean="0"/>
              <a:t> Platform </a:t>
            </a:r>
            <a:r>
              <a:rPr lang="en-ID" sz="2600" dirty="0" err="1" smtClean="0"/>
              <a:t>IoT</a:t>
            </a:r>
            <a:r>
              <a:rPr lang="en-ID" sz="2600" dirty="0" smtClean="0"/>
              <a:t> KAA</a:t>
            </a:r>
          </a:p>
          <a:p>
            <a:pPr marL="285750" indent="-285750" algn="just">
              <a:buFontTx/>
              <a:buChar char="-"/>
            </a:pPr>
            <a:r>
              <a:rPr lang="en-ID" sz="2600" dirty="0" smtClean="0"/>
              <a:t>Project Sentiment Analysis </a:t>
            </a:r>
            <a:r>
              <a:rPr lang="en-ID" sz="2600" dirty="0" err="1" smtClean="0"/>
              <a:t>untuk</a:t>
            </a:r>
            <a:r>
              <a:rPr lang="en-ID" sz="2600" dirty="0" smtClean="0"/>
              <a:t> XL </a:t>
            </a:r>
            <a:r>
              <a:rPr lang="en-ID" sz="2600" dirty="0" err="1" smtClean="0"/>
              <a:t>Axiata</a:t>
            </a:r>
            <a:endParaRPr lang="en-US" sz="2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380" y="4656618"/>
            <a:ext cx="1745548" cy="13623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2784" y="4578837"/>
            <a:ext cx="1562028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86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068" y="1196752"/>
            <a:ext cx="5775664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084" y="1340768"/>
            <a:ext cx="5734050" cy="504825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638028" y="5517232"/>
            <a:ext cx="648072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3142084" y="5996807"/>
            <a:ext cx="864096" cy="2957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16789" y="4593710"/>
            <a:ext cx="2801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800" dirty="0" smtClean="0"/>
              <a:t>Change format data to %.0f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3536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844" y="2780928"/>
            <a:ext cx="4558556" cy="12742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46140" y="1844824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3200" b="1" dirty="0" smtClean="0"/>
              <a:t>Get Matrix Features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21070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67" y="1052736"/>
            <a:ext cx="5184576" cy="25922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051" y="4005064"/>
            <a:ext cx="6419850" cy="146685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6526460" y="2204864"/>
            <a:ext cx="1584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750596" y="4746448"/>
            <a:ext cx="1584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289010" y="202019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smtClean="0"/>
              <a:t>X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404446" y="4553823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smtClean="0"/>
              <a:t>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22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5820" y="4149080"/>
            <a:ext cx="8692399" cy="2265040"/>
          </a:xfrm>
        </p:spPr>
        <p:txBody>
          <a:bodyPr/>
          <a:lstStyle/>
          <a:p>
            <a:r>
              <a:rPr lang="en-US" sz="3600" b="1" dirty="0"/>
              <a:t>Object-oriented programming: classes &amp; </a:t>
            </a:r>
            <a:r>
              <a:rPr lang="en-US" sz="3600" b="1" dirty="0" smtClean="0"/>
              <a:t>objects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324" y="980728"/>
            <a:ext cx="6048004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3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7828" y="836712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dirty="0" smtClean="0"/>
              <a:t>- A </a:t>
            </a:r>
            <a:r>
              <a:rPr lang="en-ID" dirty="0"/>
              <a:t>class is the model of something we want to build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7828" y="148478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smtClean="0"/>
              <a:t>- An </a:t>
            </a:r>
            <a:r>
              <a:rPr lang="en-ID" dirty="0"/>
              <a:t>object is an instance of the class.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7828" y="2132856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smtClean="0"/>
              <a:t>- </a:t>
            </a:r>
            <a:r>
              <a:rPr lang="en-ID" dirty="0"/>
              <a:t>A method is a tool we can use on the object to complete a specific action. 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2996952"/>
            <a:ext cx="3128436" cy="20882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69876" y="539528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 smtClean="0"/>
              <a:t>Class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204" y="2996953"/>
            <a:ext cx="3384376" cy="210623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42284" y="5413286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 smtClean="0"/>
              <a:t>Object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219" y="2336106"/>
            <a:ext cx="2169821" cy="289309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829041" y="5413286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 smtClean="0"/>
              <a:t>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47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Fix Missing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364" y="1218456"/>
            <a:ext cx="3851399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8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12" y="1412776"/>
            <a:ext cx="7863273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7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844" y="476672"/>
            <a:ext cx="10502292" cy="5904656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5374332" y="3284984"/>
            <a:ext cx="5976664" cy="1512168"/>
          </a:xfrm>
          <a:prstGeom prst="roundRect">
            <a:avLst/>
          </a:prstGeom>
          <a:noFill/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74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2060848"/>
            <a:ext cx="5867869" cy="30243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6012" y="1268760"/>
            <a:ext cx="6336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800" b="1" dirty="0" err="1" smtClean="0"/>
              <a:t>Hasil</a:t>
            </a:r>
            <a:r>
              <a:rPr lang="en-ID" sz="2800" b="1" dirty="0" smtClean="0"/>
              <a:t> </a:t>
            </a:r>
            <a:r>
              <a:rPr lang="en-ID" sz="2800" b="1" dirty="0" err="1" smtClean="0"/>
              <a:t>setelah</a:t>
            </a:r>
            <a:r>
              <a:rPr lang="en-ID" sz="2800" b="1" dirty="0" smtClean="0"/>
              <a:t> code di-run :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5852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70476" y="5157192"/>
            <a:ext cx="51125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dirty="0" smtClean="0"/>
              <a:t>APA ITU MACHINE LEARNING ?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052" y="1484784"/>
            <a:ext cx="590550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0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Categorical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404" y="1340768"/>
            <a:ext cx="4464327" cy="267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85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044" y="1988840"/>
            <a:ext cx="6336704" cy="39038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50196" y="908720"/>
            <a:ext cx="38884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600" b="1" dirty="0" smtClean="0"/>
              <a:t>Categorical Data</a:t>
            </a:r>
            <a:endParaRPr lang="en-US" sz="2600" b="1" dirty="0"/>
          </a:p>
        </p:txBody>
      </p:sp>
      <p:sp>
        <p:nvSpPr>
          <p:cNvPr id="7" name="Oval 6"/>
          <p:cNvSpPr/>
          <p:nvPr/>
        </p:nvSpPr>
        <p:spPr>
          <a:xfrm>
            <a:off x="3142084" y="2096852"/>
            <a:ext cx="1656184" cy="36878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462564" y="2110030"/>
            <a:ext cx="1800200" cy="36878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366220" y="1401163"/>
            <a:ext cx="720080" cy="695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462564" y="1401163"/>
            <a:ext cx="576064" cy="708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3" y="620688"/>
            <a:ext cx="11675885" cy="5328592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238428" y="5445224"/>
            <a:ext cx="331236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09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60" y="404664"/>
            <a:ext cx="10153128" cy="540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00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20" y="2132856"/>
            <a:ext cx="8888406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59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56" y="764704"/>
            <a:ext cx="11737304" cy="5120301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798268" y="2852936"/>
            <a:ext cx="7128792" cy="1728192"/>
          </a:xfrm>
          <a:prstGeom prst="roundRect">
            <a:avLst/>
          </a:prstGeom>
          <a:noFill/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06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4" y="620688"/>
            <a:ext cx="1183005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0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88" y="2636912"/>
            <a:ext cx="8704496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5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4" y="908720"/>
            <a:ext cx="1146810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3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/>
            </a:r>
            <a:br>
              <a:rPr lang="en-ID" dirty="0" smtClean="0"/>
            </a:br>
            <a:r>
              <a:rPr lang="en-ID" dirty="0" smtClean="0"/>
              <a:t>Splitting Training &amp; Testing Dataset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428" y="764704"/>
            <a:ext cx="4864540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65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ambar terka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917" y="1052736"/>
            <a:ext cx="3600400" cy="240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30017" y="357301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 err="1" smtClean="0"/>
              <a:t>Sistem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21954" y="4830919"/>
            <a:ext cx="2232248" cy="9361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 smtClean="0"/>
              <a:t>Berpikir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812139" y="5085184"/>
            <a:ext cx="2160241" cy="100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 smtClean="0"/>
              <a:t>Mengambil</a:t>
            </a:r>
            <a:r>
              <a:rPr lang="en-ID" dirty="0" smtClean="0"/>
              <a:t> </a:t>
            </a:r>
            <a:r>
              <a:rPr lang="en-ID" dirty="0" err="1" smtClean="0"/>
              <a:t>keputusan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230317" y="4758911"/>
            <a:ext cx="2160239" cy="1080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 smtClean="0"/>
              <a:t>Memprediksi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1629917" y="4077072"/>
            <a:ext cx="90010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790156" y="4077072"/>
            <a:ext cx="0" cy="681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230317" y="3942348"/>
            <a:ext cx="576063" cy="71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806380" y="2252869"/>
            <a:ext cx="1944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628" y="1275217"/>
            <a:ext cx="3474628" cy="195530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890202" y="2383419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 err="1" smtClean="0"/>
              <a:t>Berdasarkan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924427" y="3477231"/>
            <a:ext cx="108012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7138528" y="3789040"/>
            <a:ext cx="2304256" cy="969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 smtClean="0"/>
              <a:t>Mengenali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16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96" y="2420888"/>
            <a:ext cx="10780378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1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56" y="836712"/>
            <a:ext cx="11783044" cy="5185605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870276" y="2996952"/>
            <a:ext cx="7128792" cy="1728192"/>
          </a:xfrm>
          <a:prstGeom prst="roundRect">
            <a:avLst/>
          </a:prstGeom>
          <a:noFill/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07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964" y="0"/>
            <a:ext cx="8234312" cy="598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1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3812" y="692696"/>
            <a:ext cx="105131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600" dirty="0" err="1" smtClean="0"/>
              <a:t>Catatan</a:t>
            </a:r>
            <a:r>
              <a:rPr lang="en-ID" sz="3600" dirty="0" smtClean="0"/>
              <a:t> :</a:t>
            </a:r>
          </a:p>
          <a:p>
            <a:pPr algn="just"/>
            <a:r>
              <a:rPr lang="en-ID" sz="3600" dirty="0" err="1" smtClean="0"/>
              <a:t>Semakin</a:t>
            </a:r>
            <a:r>
              <a:rPr lang="en-ID" sz="3600" dirty="0" smtClean="0"/>
              <a:t> </a:t>
            </a:r>
            <a:r>
              <a:rPr lang="en-ID" sz="3600" dirty="0" err="1" smtClean="0"/>
              <a:t>banyak</a:t>
            </a:r>
            <a:r>
              <a:rPr lang="en-ID" sz="3600" dirty="0" smtClean="0"/>
              <a:t> </a:t>
            </a:r>
            <a:r>
              <a:rPr lang="en-ID" sz="3600" dirty="0" err="1" smtClean="0"/>
              <a:t>korelasi</a:t>
            </a:r>
            <a:r>
              <a:rPr lang="en-ID" sz="3600" dirty="0" smtClean="0"/>
              <a:t> </a:t>
            </a:r>
            <a:r>
              <a:rPr lang="en-ID" sz="3600" dirty="0" err="1" smtClean="0"/>
              <a:t>antar</a:t>
            </a:r>
            <a:r>
              <a:rPr lang="en-ID" sz="3600" dirty="0" smtClean="0"/>
              <a:t> independent variable, </a:t>
            </a:r>
            <a:r>
              <a:rPr lang="en-ID" sz="3600" dirty="0" err="1" smtClean="0"/>
              <a:t>kadang</a:t>
            </a:r>
            <a:r>
              <a:rPr lang="en-ID" sz="3600" dirty="0" smtClean="0"/>
              <a:t> </a:t>
            </a:r>
            <a:r>
              <a:rPr lang="en-ID" sz="3600" dirty="0" err="1" smtClean="0"/>
              <a:t>itu</a:t>
            </a:r>
            <a:r>
              <a:rPr lang="en-ID" sz="3600" dirty="0" smtClean="0"/>
              <a:t> </a:t>
            </a:r>
            <a:r>
              <a:rPr lang="en-ID" sz="3600" dirty="0" err="1" smtClean="0"/>
              <a:t>membuat</a:t>
            </a:r>
            <a:r>
              <a:rPr lang="en-ID" sz="3600" dirty="0" smtClean="0"/>
              <a:t> </a:t>
            </a:r>
            <a:r>
              <a:rPr lang="en-ID" sz="3600" dirty="0" err="1" smtClean="0"/>
              <a:t>pemodelan</a:t>
            </a:r>
            <a:r>
              <a:rPr lang="en-ID" sz="3600" dirty="0" smtClean="0"/>
              <a:t> machine learning </a:t>
            </a:r>
            <a:r>
              <a:rPr lang="en-ID" sz="3600" dirty="0" err="1" smtClean="0"/>
              <a:t>menjadi</a:t>
            </a:r>
            <a:r>
              <a:rPr lang="en-ID" sz="3600" dirty="0" smtClean="0"/>
              <a:t> </a:t>
            </a:r>
            <a:r>
              <a:rPr lang="en-ID" sz="3600" dirty="0" err="1" smtClean="0"/>
              <a:t>bingung</a:t>
            </a:r>
            <a:r>
              <a:rPr lang="en-ID" sz="3600" dirty="0" smtClean="0"/>
              <a:t> </a:t>
            </a:r>
            <a:r>
              <a:rPr lang="en-ID" sz="3600" dirty="0" err="1" smtClean="0"/>
              <a:t>untuk</a:t>
            </a:r>
            <a:r>
              <a:rPr lang="en-ID" sz="3600" dirty="0" smtClean="0"/>
              <a:t> </a:t>
            </a:r>
            <a:r>
              <a:rPr lang="en-ID" sz="3600" dirty="0" err="1" smtClean="0"/>
              <a:t>menentukan</a:t>
            </a:r>
            <a:r>
              <a:rPr lang="en-ID" sz="3600" dirty="0" smtClean="0"/>
              <a:t> </a:t>
            </a:r>
            <a:r>
              <a:rPr lang="en-ID" sz="3600" dirty="0" err="1" smtClean="0"/>
              <a:t>korelasi</a:t>
            </a:r>
            <a:r>
              <a:rPr lang="en-ID" sz="3600" dirty="0" smtClean="0"/>
              <a:t> </a:t>
            </a:r>
            <a:r>
              <a:rPr lang="en-ID" sz="3600" dirty="0" err="1" smtClean="0"/>
              <a:t>antar</a:t>
            </a:r>
            <a:r>
              <a:rPr lang="en-ID" sz="3600" dirty="0" smtClean="0"/>
              <a:t> variable. Hal </a:t>
            </a:r>
            <a:r>
              <a:rPr lang="en-ID" sz="3600" dirty="0" err="1" smtClean="0"/>
              <a:t>ini</a:t>
            </a:r>
            <a:r>
              <a:rPr lang="en-ID" sz="3600" dirty="0" smtClean="0"/>
              <a:t> </a:t>
            </a:r>
            <a:r>
              <a:rPr lang="en-ID" sz="3600" dirty="0" err="1" smtClean="0"/>
              <a:t>dinamakan</a:t>
            </a:r>
            <a:r>
              <a:rPr lang="en-ID" sz="3600" dirty="0" smtClean="0"/>
              <a:t> </a:t>
            </a:r>
            <a:r>
              <a:rPr lang="en-ID" sz="3600" dirty="0" err="1" smtClean="0"/>
              <a:t>dengan</a:t>
            </a:r>
            <a:r>
              <a:rPr lang="en-ID" sz="3600" dirty="0" smtClean="0"/>
              <a:t> </a:t>
            </a:r>
            <a:r>
              <a:rPr lang="en-ID" sz="3600" i="1" dirty="0" err="1" smtClean="0"/>
              <a:t>overfitting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368117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844" y="3068960"/>
            <a:ext cx="8692399" cy="2819400"/>
          </a:xfrm>
        </p:spPr>
        <p:txBody>
          <a:bodyPr/>
          <a:lstStyle/>
          <a:p>
            <a:r>
              <a:rPr lang="en-ID" dirty="0" smtClean="0"/>
              <a:t>Feature Scaling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31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2" y="1484784"/>
            <a:ext cx="5976664" cy="31217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58508" y="476672"/>
            <a:ext cx="417646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600" dirty="0" smtClean="0"/>
              <a:t>Machine learning model is based on Euclidian Distance</a:t>
            </a:r>
            <a:endParaRPr lang="en-US" sz="2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847" y="1456471"/>
            <a:ext cx="4623786" cy="3082524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2850234" y="1369224"/>
            <a:ext cx="2380082" cy="34549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852" y="620688"/>
            <a:ext cx="10372725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17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25860" y="1268760"/>
            <a:ext cx="10657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smtClean="0"/>
              <a:t>Commonly Ask Question :</a:t>
            </a:r>
          </a:p>
          <a:p>
            <a:r>
              <a:rPr lang="en-ID" dirty="0" err="1" smtClean="0"/>
              <a:t>Apakah</a:t>
            </a:r>
            <a:r>
              <a:rPr lang="en-ID" dirty="0" smtClean="0"/>
              <a:t> </a:t>
            </a:r>
            <a:r>
              <a:rPr lang="en-ID" dirty="0" err="1" smtClean="0"/>
              <a:t>kita</a:t>
            </a:r>
            <a:r>
              <a:rPr lang="en-ID" dirty="0" smtClean="0"/>
              <a:t> </a:t>
            </a:r>
            <a:r>
              <a:rPr lang="en-ID" dirty="0" err="1" smtClean="0"/>
              <a:t>perlu</a:t>
            </a:r>
            <a:r>
              <a:rPr lang="en-ID" dirty="0" smtClean="0"/>
              <a:t> </a:t>
            </a:r>
            <a:r>
              <a:rPr lang="en-ID" dirty="0" err="1" smtClean="0"/>
              <a:t>menscalling</a:t>
            </a:r>
            <a:r>
              <a:rPr lang="en-ID" dirty="0" smtClean="0"/>
              <a:t> dummy variable ???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3425" y="2060848"/>
            <a:ext cx="10585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smtClean="0"/>
              <a:t>Answer :</a:t>
            </a:r>
          </a:p>
          <a:p>
            <a:pPr algn="just"/>
            <a:r>
              <a:rPr lang="en-ID" dirty="0" err="1" smtClean="0"/>
              <a:t>Tergantung</a:t>
            </a:r>
            <a:r>
              <a:rPr lang="en-ID" dirty="0" smtClean="0"/>
              <a:t> </a:t>
            </a:r>
            <a:r>
              <a:rPr lang="en-ID" dirty="0" err="1" smtClean="0"/>
              <a:t>kebutuhan</a:t>
            </a:r>
            <a:r>
              <a:rPr lang="en-ID" dirty="0" smtClean="0"/>
              <a:t>. </a:t>
            </a:r>
            <a:r>
              <a:rPr lang="en-ID" dirty="0" err="1" smtClean="0"/>
              <a:t>Menscalling</a:t>
            </a:r>
            <a:r>
              <a:rPr lang="en-ID" dirty="0" smtClean="0"/>
              <a:t> </a:t>
            </a:r>
            <a:r>
              <a:rPr lang="en-ID" dirty="0" err="1" smtClean="0"/>
              <a:t>seluruh</a:t>
            </a:r>
            <a:r>
              <a:rPr lang="en-ID" dirty="0" smtClean="0"/>
              <a:t> independent variable </a:t>
            </a:r>
            <a:r>
              <a:rPr lang="en-ID" dirty="0" err="1" smtClean="0"/>
              <a:t>akan</a:t>
            </a:r>
            <a:r>
              <a:rPr lang="en-ID" dirty="0" smtClean="0"/>
              <a:t> </a:t>
            </a:r>
            <a:r>
              <a:rPr lang="en-ID" dirty="0" err="1" smtClean="0"/>
              <a:t>baik</a:t>
            </a:r>
            <a:r>
              <a:rPr lang="en-ID" dirty="0" smtClean="0"/>
              <a:t> </a:t>
            </a:r>
            <a:r>
              <a:rPr lang="en-ID" dirty="0" err="1" smtClean="0"/>
              <a:t>karena</a:t>
            </a:r>
            <a:r>
              <a:rPr lang="en-ID" dirty="0" smtClean="0"/>
              <a:t> </a:t>
            </a:r>
            <a:r>
              <a:rPr lang="en-ID" dirty="0" err="1" smtClean="0"/>
              <a:t>dapat</a:t>
            </a:r>
            <a:r>
              <a:rPr lang="en-ID" dirty="0" smtClean="0"/>
              <a:t> </a:t>
            </a:r>
            <a:r>
              <a:rPr lang="en-ID" dirty="0" err="1" smtClean="0"/>
              <a:t>meningkatkan</a:t>
            </a:r>
            <a:r>
              <a:rPr lang="en-ID" dirty="0" smtClean="0"/>
              <a:t> accuracy prediction. </a:t>
            </a:r>
            <a:r>
              <a:rPr lang="en-ID" dirty="0" err="1" smtClean="0"/>
              <a:t>Tetapi</a:t>
            </a:r>
            <a:r>
              <a:rPr lang="en-ID" dirty="0" smtClean="0"/>
              <a:t> </a:t>
            </a:r>
            <a:r>
              <a:rPr lang="en-ID" dirty="0" err="1" smtClean="0"/>
              <a:t>jika</a:t>
            </a:r>
            <a:r>
              <a:rPr lang="en-ID" dirty="0" smtClean="0"/>
              <a:t> </a:t>
            </a:r>
            <a:r>
              <a:rPr lang="en-ID" dirty="0" err="1" smtClean="0"/>
              <a:t>kita</a:t>
            </a:r>
            <a:r>
              <a:rPr lang="en-ID" dirty="0" smtClean="0"/>
              <a:t> </a:t>
            </a:r>
            <a:r>
              <a:rPr lang="en-ID" dirty="0" err="1" smtClean="0"/>
              <a:t>tidak</a:t>
            </a:r>
            <a:r>
              <a:rPr lang="en-ID" dirty="0" smtClean="0"/>
              <a:t> </a:t>
            </a:r>
            <a:r>
              <a:rPr lang="en-ID" dirty="0" err="1" smtClean="0"/>
              <a:t>menscalling</a:t>
            </a:r>
            <a:r>
              <a:rPr lang="en-ID" dirty="0" smtClean="0"/>
              <a:t> dummy </a:t>
            </a:r>
            <a:r>
              <a:rPr lang="en-ID" dirty="0" err="1" smtClean="0"/>
              <a:t>variabl</a:t>
            </a:r>
            <a:r>
              <a:rPr lang="en-ID" dirty="0" smtClean="0"/>
              <a:t>, </a:t>
            </a:r>
            <a:r>
              <a:rPr lang="en-ID" dirty="0" err="1" smtClean="0"/>
              <a:t>sebenarnya</a:t>
            </a:r>
            <a:r>
              <a:rPr lang="en-ID" dirty="0" smtClean="0"/>
              <a:t> </a:t>
            </a:r>
            <a:r>
              <a:rPr lang="en-ID" dirty="0" err="1" smtClean="0"/>
              <a:t>tidak</a:t>
            </a:r>
            <a:r>
              <a:rPr lang="en-ID" dirty="0" smtClean="0"/>
              <a:t> </a:t>
            </a:r>
            <a:r>
              <a:rPr lang="en-ID" dirty="0" err="1" smtClean="0"/>
              <a:t>terlalu</a:t>
            </a:r>
            <a:r>
              <a:rPr lang="en-ID" dirty="0" smtClean="0"/>
              <a:t> </a:t>
            </a:r>
            <a:r>
              <a:rPr lang="en-ID" dirty="0" err="1" smtClean="0"/>
              <a:t>berpengaruh</a:t>
            </a:r>
            <a:r>
              <a:rPr lang="en-ID" dirty="0" smtClean="0"/>
              <a:t> </a:t>
            </a:r>
            <a:r>
              <a:rPr lang="en-ID" dirty="0" err="1" smtClean="0"/>
              <a:t>juga</a:t>
            </a:r>
            <a:r>
              <a:rPr lang="en-ID" dirty="0" smtClean="0"/>
              <a:t> </a:t>
            </a:r>
            <a:r>
              <a:rPr lang="en-ID" dirty="0" err="1" smtClean="0"/>
              <a:t>terhadap</a:t>
            </a:r>
            <a:r>
              <a:rPr lang="en-ID" dirty="0" smtClean="0"/>
              <a:t> model 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26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72" y="908720"/>
            <a:ext cx="11487150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9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25860" y="1268760"/>
            <a:ext cx="10657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smtClean="0"/>
              <a:t>Commonly Ask Question :</a:t>
            </a:r>
          </a:p>
          <a:p>
            <a:r>
              <a:rPr lang="en-ID" dirty="0" err="1" smtClean="0"/>
              <a:t>Apakah</a:t>
            </a:r>
            <a:r>
              <a:rPr lang="en-ID" dirty="0" smtClean="0"/>
              <a:t> </a:t>
            </a:r>
            <a:r>
              <a:rPr lang="en-ID" dirty="0" err="1" smtClean="0"/>
              <a:t>kita</a:t>
            </a:r>
            <a:r>
              <a:rPr lang="en-ID" dirty="0" smtClean="0"/>
              <a:t> </a:t>
            </a:r>
            <a:r>
              <a:rPr lang="en-ID" dirty="0" err="1" smtClean="0"/>
              <a:t>perlu</a:t>
            </a:r>
            <a:r>
              <a:rPr lang="en-ID" dirty="0" smtClean="0"/>
              <a:t> </a:t>
            </a:r>
            <a:r>
              <a:rPr lang="en-ID" dirty="0" err="1" smtClean="0"/>
              <a:t>menscalling</a:t>
            </a:r>
            <a:r>
              <a:rPr lang="en-ID" dirty="0" smtClean="0"/>
              <a:t> dependent variable ???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3425" y="2060848"/>
            <a:ext cx="1058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smtClean="0"/>
              <a:t>Answer :</a:t>
            </a:r>
          </a:p>
          <a:p>
            <a:pPr algn="just"/>
            <a:r>
              <a:rPr lang="en-ID" dirty="0" err="1" smtClean="0"/>
              <a:t>Tergantung</a:t>
            </a:r>
            <a:r>
              <a:rPr lang="en-ID" dirty="0" smtClean="0"/>
              <a:t> </a:t>
            </a:r>
            <a:r>
              <a:rPr lang="en-ID" dirty="0" err="1" smtClean="0"/>
              <a:t>jenis</a:t>
            </a:r>
            <a:r>
              <a:rPr lang="en-ID" dirty="0" smtClean="0"/>
              <a:t> model ML yang </a:t>
            </a:r>
            <a:r>
              <a:rPr lang="en-ID" dirty="0" err="1" smtClean="0"/>
              <a:t>akan</a:t>
            </a:r>
            <a:r>
              <a:rPr lang="en-ID" dirty="0" smtClean="0"/>
              <a:t> </a:t>
            </a:r>
            <a:r>
              <a:rPr lang="en-ID" dirty="0" err="1" smtClean="0"/>
              <a:t>kita</a:t>
            </a:r>
            <a:r>
              <a:rPr lang="en-ID" dirty="0" smtClean="0"/>
              <a:t> </a:t>
            </a:r>
            <a:r>
              <a:rPr lang="en-ID" dirty="0" err="1" smtClean="0"/>
              <a:t>buat</a:t>
            </a:r>
            <a:r>
              <a:rPr lang="en-ID" dirty="0" smtClean="0"/>
              <a:t>. </a:t>
            </a:r>
            <a:r>
              <a:rPr lang="en-ID" dirty="0" err="1" smtClean="0"/>
              <a:t>Jika</a:t>
            </a:r>
            <a:r>
              <a:rPr lang="en-ID" dirty="0" smtClean="0"/>
              <a:t> model ML-</a:t>
            </a:r>
            <a:r>
              <a:rPr lang="en-ID" dirty="0" err="1" smtClean="0"/>
              <a:t>nya</a:t>
            </a:r>
            <a:r>
              <a:rPr lang="en-ID" dirty="0" smtClean="0"/>
              <a:t> </a:t>
            </a:r>
            <a:r>
              <a:rPr lang="en-ID" dirty="0" err="1" smtClean="0"/>
              <a:t>Regresi</a:t>
            </a:r>
            <a:r>
              <a:rPr lang="en-ID" dirty="0" smtClean="0"/>
              <a:t>, </a:t>
            </a:r>
            <a:r>
              <a:rPr lang="en-ID" dirty="0" err="1" smtClean="0"/>
              <a:t>maka</a:t>
            </a:r>
            <a:r>
              <a:rPr lang="en-ID" dirty="0" smtClean="0"/>
              <a:t> </a:t>
            </a:r>
            <a:r>
              <a:rPr lang="en-ID" dirty="0" err="1" smtClean="0"/>
              <a:t>kita</a:t>
            </a:r>
            <a:r>
              <a:rPr lang="en-ID" dirty="0" smtClean="0"/>
              <a:t> </a:t>
            </a:r>
            <a:r>
              <a:rPr lang="en-ID" dirty="0" err="1" smtClean="0"/>
              <a:t>perlu</a:t>
            </a:r>
            <a:r>
              <a:rPr lang="en-ID" dirty="0" smtClean="0"/>
              <a:t> </a:t>
            </a:r>
            <a:r>
              <a:rPr lang="en-ID" dirty="0" err="1" smtClean="0"/>
              <a:t>melakukan</a:t>
            </a:r>
            <a:r>
              <a:rPr lang="en-ID" dirty="0" smtClean="0"/>
              <a:t> </a:t>
            </a:r>
            <a:r>
              <a:rPr lang="en-ID" dirty="0" err="1" smtClean="0"/>
              <a:t>scalling</a:t>
            </a:r>
            <a:r>
              <a:rPr lang="en-ID" dirty="0" smtClean="0"/>
              <a:t> </a:t>
            </a:r>
            <a:r>
              <a:rPr lang="en-ID" dirty="0" err="1" smtClean="0"/>
              <a:t>pada</a:t>
            </a:r>
            <a:r>
              <a:rPr lang="en-ID" dirty="0" smtClean="0"/>
              <a:t> dependent variable. </a:t>
            </a:r>
            <a:r>
              <a:rPr lang="en-ID" dirty="0" err="1" smtClean="0"/>
              <a:t>Jika</a:t>
            </a:r>
            <a:r>
              <a:rPr lang="en-ID" dirty="0" smtClean="0"/>
              <a:t> model ML-</a:t>
            </a:r>
            <a:r>
              <a:rPr lang="en-ID" dirty="0" err="1" smtClean="0"/>
              <a:t>nya</a:t>
            </a:r>
            <a:r>
              <a:rPr lang="en-ID" dirty="0" smtClean="0"/>
              <a:t> </a:t>
            </a:r>
            <a:r>
              <a:rPr lang="en-ID" dirty="0" err="1" smtClean="0"/>
              <a:t>Klasifikasi</a:t>
            </a:r>
            <a:r>
              <a:rPr lang="en-ID" dirty="0" smtClean="0"/>
              <a:t>, </a:t>
            </a:r>
            <a:r>
              <a:rPr lang="en-ID" dirty="0" err="1" smtClean="0"/>
              <a:t>kita</a:t>
            </a:r>
            <a:r>
              <a:rPr lang="en-ID" dirty="0" smtClean="0"/>
              <a:t> </a:t>
            </a:r>
            <a:r>
              <a:rPr lang="en-ID" dirty="0" err="1" smtClean="0"/>
              <a:t>tidak</a:t>
            </a:r>
            <a:r>
              <a:rPr lang="en-ID" dirty="0" smtClean="0"/>
              <a:t> </a:t>
            </a:r>
            <a:r>
              <a:rPr lang="en-ID" dirty="0" err="1" smtClean="0"/>
              <a:t>perlu</a:t>
            </a:r>
            <a:r>
              <a:rPr lang="en-ID" dirty="0" smtClean="0"/>
              <a:t> </a:t>
            </a:r>
            <a:r>
              <a:rPr lang="en-ID" dirty="0" err="1" smtClean="0"/>
              <a:t>melakukannya</a:t>
            </a:r>
            <a:r>
              <a:rPr lang="en-ID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113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876" y="548680"/>
            <a:ext cx="1814602" cy="25202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9836" y="322151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smtClean="0"/>
              <a:t>Arthur Samuel (</a:t>
            </a:r>
            <a:r>
              <a:rPr lang="en-ID" dirty="0" err="1" smtClean="0"/>
              <a:t>thn</a:t>
            </a:r>
            <a:r>
              <a:rPr lang="en-ID" dirty="0" smtClean="0"/>
              <a:t> 1983)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388" y="553244"/>
            <a:ext cx="3268992" cy="244370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718148" y="2060848"/>
            <a:ext cx="1584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26460" y="3221514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 smtClean="0"/>
              <a:t>AI Chess Player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132" y="3743399"/>
            <a:ext cx="3240360" cy="24302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62164" y="221340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 smtClean="0"/>
              <a:t>created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8" idx="3"/>
          </p:cNvCxnSpPr>
          <p:nvPr/>
        </p:nvCxnSpPr>
        <p:spPr>
          <a:xfrm flipH="1">
            <a:off x="7174532" y="3406180"/>
            <a:ext cx="1800200" cy="117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894612" y="402910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 smtClean="0"/>
              <a:t>Versus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579754" y="6173670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 smtClean="0"/>
              <a:t>Best Chess Player in the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6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812" y="2564904"/>
            <a:ext cx="8692399" cy="2819400"/>
          </a:xfrm>
        </p:spPr>
        <p:txBody>
          <a:bodyPr/>
          <a:lstStyle/>
          <a:p>
            <a:r>
              <a:rPr lang="en-ID" dirty="0" smtClean="0"/>
              <a:t>Template Data </a:t>
            </a:r>
            <a:r>
              <a:rPr lang="en-ID" dirty="0" err="1" smtClean="0"/>
              <a:t>Preprocessing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51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948" y="332656"/>
            <a:ext cx="8279281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18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694330" y="620688"/>
            <a:ext cx="165618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/>
              <a:t>Start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3694330" y="1628800"/>
            <a:ext cx="165618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/>
              <a:t>Get Dataset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94330" y="2636912"/>
            <a:ext cx="165618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/>
              <a:t>Import Libraries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694330" y="3645024"/>
            <a:ext cx="165618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/>
              <a:t>Import Dataset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694330" y="4725144"/>
            <a:ext cx="165618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/>
              <a:t>Correct Missing data</a:t>
            </a:r>
            <a:endParaRPr lang="en-US" dirty="0"/>
          </a:p>
        </p:txBody>
      </p:sp>
      <p:cxnSp>
        <p:nvCxnSpPr>
          <p:cNvPr id="8" name="Straight Arrow Connector 7"/>
          <p:cNvCxnSpPr>
            <a:stCxn id="2" idx="2"/>
            <a:endCxn id="3" idx="0"/>
          </p:cNvCxnSpPr>
          <p:nvPr/>
        </p:nvCxnSpPr>
        <p:spPr>
          <a:xfrm>
            <a:off x="4522422" y="1268760"/>
            <a:ext cx="0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3" idx="2"/>
            <a:endCxn id="4" idx="0"/>
          </p:cNvCxnSpPr>
          <p:nvPr/>
        </p:nvCxnSpPr>
        <p:spPr>
          <a:xfrm>
            <a:off x="4522422" y="2276872"/>
            <a:ext cx="0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2"/>
            <a:endCxn id="5" idx="0"/>
          </p:cNvCxnSpPr>
          <p:nvPr/>
        </p:nvCxnSpPr>
        <p:spPr>
          <a:xfrm>
            <a:off x="4522422" y="3284984"/>
            <a:ext cx="0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2"/>
            <a:endCxn id="6" idx="0"/>
          </p:cNvCxnSpPr>
          <p:nvPr/>
        </p:nvCxnSpPr>
        <p:spPr>
          <a:xfrm>
            <a:off x="4522422" y="4293096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162382" y="5661248"/>
            <a:ext cx="720080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/>
              <a:t>A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6" idx="2"/>
            <a:endCxn id="15" idx="0"/>
          </p:cNvCxnSpPr>
          <p:nvPr/>
        </p:nvCxnSpPr>
        <p:spPr>
          <a:xfrm>
            <a:off x="4522422" y="5373216"/>
            <a:ext cx="0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6202424" y="1660794"/>
            <a:ext cx="165618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/>
              <a:t>Manage Categorical Data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6202424" y="2668906"/>
            <a:ext cx="165618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/>
              <a:t>Splitting Dataset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6202424" y="3677018"/>
            <a:ext cx="165618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/>
              <a:t>Feature Scaling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6202424" y="4757138"/>
            <a:ext cx="165618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/>
              <a:t>Data </a:t>
            </a:r>
            <a:r>
              <a:rPr lang="en-ID" dirty="0" err="1" smtClean="0"/>
              <a:t>Preprocessing</a:t>
            </a:r>
            <a:r>
              <a:rPr lang="en-ID" dirty="0" smtClean="0"/>
              <a:t> Template</a:t>
            </a:r>
            <a:endParaRPr lang="en-US" dirty="0"/>
          </a:p>
        </p:txBody>
      </p:sp>
      <p:cxnSp>
        <p:nvCxnSpPr>
          <p:cNvPr id="24" name="Straight Arrow Connector 23"/>
          <p:cNvCxnSpPr>
            <a:endCxn id="20" idx="0"/>
          </p:cNvCxnSpPr>
          <p:nvPr/>
        </p:nvCxnSpPr>
        <p:spPr>
          <a:xfrm>
            <a:off x="7030516" y="1300754"/>
            <a:ext cx="0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0" idx="2"/>
            <a:endCxn id="21" idx="0"/>
          </p:cNvCxnSpPr>
          <p:nvPr/>
        </p:nvCxnSpPr>
        <p:spPr>
          <a:xfrm>
            <a:off x="7030516" y="2308866"/>
            <a:ext cx="0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1" idx="2"/>
            <a:endCxn id="22" idx="0"/>
          </p:cNvCxnSpPr>
          <p:nvPr/>
        </p:nvCxnSpPr>
        <p:spPr>
          <a:xfrm>
            <a:off x="7030516" y="3316978"/>
            <a:ext cx="0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2" idx="2"/>
            <a:endCxn id="23" idx="0"/>
          </p:cNvCxnSpPr>
          <p:nvPr/>
        </p:nvCxnSpPr>
        <p:spPr>
          <a:xfrm>
            <a:off x="7030516" y="4325090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3" idx="2"/>
          </p:cNvCxnSpPr>
          <p:nvPr/>
        </p:nvCxnSpPr>
        <p:spPr>
          <a:xfrm>
            <a:off x="7030516" y="5405210"/>
            <a:ext cx="0" cy="286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670476" y="620688"/>
            <a:ext cx="720080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/>
              <a:t>A</a:t>
            </a:r>
            <a:endParaRPr lang="en-US" dirty="0"/>
          </a:p>
        </p:txBody>
      </p:sp>
      <p:sp>
        <p:nvSpPr>
          <p:cNvPr id="32" name="Rounded Rectangle 31"/>
          <p:cNvSpPr/>
          <p:nvPr/>
        </p:nvSpPr>
        <p:spPr>
          <a:xfrm>
            <a:off x="6213844" y="5691369"/>
            <a:ext cx="165618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53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90556" y="5157192"/>
            <a:ext cx="417646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600" b="1" dirty="0" err="1" smtClean="0"/>
              <a:t>Apa</a:t>
            </a:r>
            <a:r>
              <a:rPr lang="en-ID" sz="2600" b="1" dirty="0" smtClean="0"/>
              <a:t> </a:t>
            </a:r>
            <a:r>
              <a:rPr lang="en-ID" sz="2600" b="1" dirty="0" err="1" smtClean="0"/>
              <a:t>Perbedaan</a:t>
            </a:r>
            <a:r>
              <a:rPr lang="en-ID" sz="2600" b="1" dirty="0" smtClean="0"/>
              <a:t> ML </a:t>
            </a:r>
            <a:r>
              <a:rPr lang="en-ID" sz="2600" b="1" dirty="0" err="1" smtClean="0"/>
              <a:t>dengan</a:t>
            </a:r>
            <a:r>
              <a:rPr lang="en-ID" sz="2600" b="1" dirty="0" smtClean="0"/>
              <a:t> Programming </a:t>
            </a:r>
            <a:r>
              <a:rPr lang="en-ID" sz="2600" b="1" dirty="0" err="1" smtClean="0"/>
              <a:t>biasa</a:t>
            </a:r>
            <a:r>
              <a:rPr lang="en-ID" sz="2600" b="1" dirty="0" smtClean="0"/>
              <a:t> ?</a:t>
            </a:r>
            <a:endParaRPr lang="en-US" sz="2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540" y="1866689"/>
            <a:ext cx="4135328" cy="23261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0" y="1841618"/>
            <a:ext cx="5893135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1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944" y="3595323"/>
            <a:ext cx="4752528" cy="23446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66032" y="6123942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 smtClean="0"/>
              <a:t>Machine Learning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152" y="188640"/>
            <a:ext cx="1872208" cy="18722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177" y="317968"/>
            <a:ext cx="2416789" cy="17521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794" y="1809956"/>
            <a:ext cx="3156224" cy="157811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5052168" y="2690336"/>
            <a:ext cx="85715" cy="676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554364" y="2643714"/>
            <a:ext cx="0" cy="722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8597643" y="3861048"/>
            <a:ext cx="809137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666168" y="2190926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 smtClean="0"/>
              <a:t>Mathematics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582256" y="219557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 smtClean="0"/>
              <a:t>Statistics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379350" y="3676382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 smtClean="0"/>
              <a:t>Programming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55" y="1246176"/>
            <a:ext cx="2480500" cy="15954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65820" y="2997273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 smtClean="0"/>
              <a:t>Data Science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3142084" y="2932991"/>
            <a:ext cx="380068" cy="289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211" y="3595322"/>
            <a:ext cx="3679379" cy="120182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44802" y="4966389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 smtClean="0"/>
              <a:t>Data Mining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70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4305099" y="2893711"/>
            <a:ext cx="2664296" cy="1080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/>
              <a:t>Machine Learning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3806487" y="1772816"/>
            <a:ext cx="72008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6778488" y="1901216"/>
            <a:ext cx="1008112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593131" y="2099464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 err="1" smtClean="0"/>
              <a:t>Algoritma</a:t>
            </a:r>
            <a:r>
              <a:rPr lang="en-ID" dirty="0" smtClean="0"/>
              <a:t> </a:t>
            </a:r>
            <a:r>
              <a:rPr lang="en-ID" dirty="0" err="1" smtClean="0"/>
              <a:t>Pembelajaran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720486" y="620688"/>
            <a:ext cx="2160240" cy="974720"/>
          </a:xfrm>
          <a:prstGeom prst="ellipse">
            <a:avLst/>
          </a:prstGeom>
          <a:solidFill>
            <a:srgbClr val="EB6E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/>
              <a:t>Supervised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7606580" y="773710"/>
            <a:ext cx="2160240" cy="99910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/>
              <a:t>Unsupervised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95361" y="1914862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 smtClean="0"/>
              <a:t>Data </a:t>
            </a:r>
            <a:r>
              <a:rPr lang="en-ID" dirty="0" err="1" smtClean="0"/>
              <a:t>diberi</a:t>
            </a:r>
            <a:r>
              <a:rPr lang="en-ID" dirty="0" smtClean="0"/>
              <a:t> label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038628" y="1914862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 smtClean="0"/>
              <a:t>Data </a:t>
            </a:r>
            <a:r>
              <a:rPr lang="en-ID" dirty="0" err="1" smtClean="0"/>
              <a:t>tidak</a:t>
            </a:r>
            <a:r>
              <a:rPr lang="en-ID" dirty="0" smtClean="0"/>
              <a:t> </a:t>
            </a:r>
            <a:r>
              <a:rPr lang="en-ID" dirty="0" err="1" smtClean="0"/>
              <a:t>diberi</a:t>
            </a:r>
            <a:r>
              <a:rPr lang="en-ID" dirty="0" smtClean="0"/>
              <a:t> label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1520793" y="4581128"/>
            <a:ext cx="2285694" cy="115212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 smtClean="0"/>
              <a:t>Regresi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7780061" y="4554536"/>
            <a:ext cx="2285694" cy="115212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 smtClean="0"/>
              <a:t>Klasifikasi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646140" y="3973831"/>
            <a:ext cx="658959" cy="580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969395" y="3973831"/>
            <a:ext cx="810666" cy="683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593131" y="4230630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 smtClean="0"/>
              <a:t>Output Data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446554" y="5884386"/>
            <a:ext cx="2359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 err="1" smtClean="0"/>
              <a:t>Analog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780061" y="5797999"/>
            <a:ext cx="249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 err="1" smtClean="0"/>
              <a:t>Diskrit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49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 smtClean="0"/>
              <a:t>Materi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smtClean="0"/>
              <a:t>Data </a:t>
            </a:r>
            <a:r>
              <a:rPr lang="en-ID" dirty="0" err="1" smtClean="0"/>
              <a:t>Preprocessing</a:t>
            </a:r>
            <a:endParaRPr lang="en-US" dirty="0"/>
          </a:p>
          <a:p>
            <a:r>
              <a:rPr lang="en-ID" dirty="0" smtClean="0"/>
              <a:t>Regression</a:t>
            </a:r>
            <a:endParaRPr lang="en-US" dirty="0"/>
          </a:p>
          <a:p>
            <a:r>
              <a:rPr lang="en-ID" dirty="0" smtClean="0"/>
              <a:t>Classification</a:t>
            </a:r>
          </a:p>
          <a:p>
            <a:r>
              <a:rPr lang="en-ID" dirty="0" smtClean="0"/>
              <a:t>Clustering</a:t>
            </a:r>
          </a:p>
          <a:p>
            <a:r>
              <a:rPr lang="en-ID" dirty="0" smtClean="0"/>
              <a:t>Association Rule Learning</a:t>
            </a:r>
          </a:p>
          <a:p>
            <a:r>
              <a:rPr lang="en-ID" dirty="0" smtClean="0"/>
              <a:t>Reinforcement Learning</a:t>
            </a:r>
          </a:p>
          <a:p>
            <a:r>
              <a:rPr lang="en-ID" dirty="0" smtClean="0"/>
              <a:t>Project ML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955</TotalTime>
  <Words>424</Words>
  <Application>Microsoft Office PowerPoint</Application>
  <PresentationFormat>Custom</PresentationFormat>
  <Paragraphs>122</Paragraphs>
  <Slides>52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5" baseType="lpstr">
      <vt:lpstr>Arial</vt:lpstr>
      <vt:lpstr>Corbel</vt:lpstr>
      <vt:lpstr>Digital Blue Tunnel 16x9</vt:lpstr>
      <vt:lpstr> WORKSHOP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Materi</vt:lpstr>
      <vt:lpstr>Library Python for ML</vt:lpstr>
      <vt:lpstr>Course - 1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Object-oriented programming: classes &amp; objects </vt:lpstr>
      <vt:lpstr>PowerPoint Presentation</vt:lpstr>
      <vt:lpstr>Fix Missing Data</vt:lpstr>
      <vt:lpstr>PowerPoint Presentation</vt:lpstr>
      <vt:lpstr>PowerPoint Presentation</vt:lpstr>
      <vt:lpstr>PowerPoint Presentation</vt:lpstr>
      <vt:lpstr>Categorical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Splitting Training &amp; Testing Dataset</vt:lpstr>
      <vt:lpstr>PowerPoint Presentation</vt:lpstr>
      <vt:lpstr>PowerPoint Presentation</vt:lpstr>
      <vt:lpstr>PowerPoint Presentation</vt:lpstr>
      <vt:lpstr>PowerPoint Presentation</vt:lpstr>
      <vt:lpstr>Feature Scaling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Template Data Preprocessing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WORKSHOP Machine Learning</dc:title>
  <dc:creator>Sofyan Fadli</dc:creator>
  <cp:lastModifiedBy>Sofyan Fadli</cp:lastModifiedBy>
  <cp:revision>77</cp:revision>
  <dcterms:created xsi:type="dcterms:W3CDTF">2018-01-13T07:15:11Z</dcterms:created>
  <dcterms:modified xsi:type="dcterms:W3CDTF">2018-01-20T02:26:51Z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